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69" r:id="rId6"/>
    <p:sldId id="270" r:id="rId7"/>
    <p:sldId id="262" r:id="rId8"/>
    <p:sldId id="272" r:id="rId9"/>
    <p:sldId id="263" r:id="rId10"/>
    <p:sldId id="264" r:id="rId11"/>
    <p:sldId id="274" r:id="rId12"/>
    <p:sldId id="258" r:id="rId13"/>
    <p:sldId id="260" r:id="rId14"/>
    <p:sldId id="261" r:id="rId15"/>
    <p:sldId id="266" r:id="rId16"/>
    <p:sldId id="271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350FC-8CE8-2B4C-B380-91AA2E973E8C}" v="86" vWet="88" dt="2023-11-26T20:44:43.636"/>
    <p1510:client id="{46A8029E-120D-49E0-9F55-43A080C4122C}" v="265" dt="2023-11-26T17:48:22.839"/>
    <p1510:client id="{77DD2AA3-4DEC-4493-B686-A226288A02C9}" v="131" vWet="135" dt="2023-11-26T20:53:39.039"/>
    <p1510:client id="{81C56444-2634-49E9-A0A6-60E8A9524646}" v="50" dt="2023-11-26T21:01:24.432"/>
    <p1510:client id="{94F3E8B1-61B8-4899-B360-506DCD447917}" v="15" dt="2023-11-26T06:57:05.918"/>
    <p1510:client id="{B19FC44B-B174-4BCE-BF80-07CF2B66FA69}" v="1492" dt="2023-11-27T01:00:27.358"/>
    <p1510:client id="{C94711FD-215E-4522-9675-D754DAD108C0}" v="138" dt="2023-11-26T23:16:01.869"/>
    <p1510:client id="{CE9892AF-03C4-4E53-90EC-8A2F2ED1BE3F}" v="35" dt="2023-11-26T14:02:51.435"/>
    <p1510:client id="{D3EFFA47-2609-45DB-88A0-E07AF44109C9}" v="2" dt="2023-11-26T14:28:57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5:19:51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6721 8202 16383 0 0,'4'-4'0'0'0,"2"-7"0"0"0,0-5 0 0 0,-6-5 0 0 0,-7 2 0 0 0,-12 3 0 0 0,-11 5 0 0 0,-5 5 0 0 0,-11-3 0 0 0,-10 2 0 0 0,-5 1 0 0 0,-5-2 0 0 0,-6 0 0 0 0,6 1 0 0 0,0 2 0 0 0,2 2 0 0 0,8 1 0 0 0,9 1 0 0 0,8 1 0 0 0,1 0 0 0 0,-6 1 0 0 0,0-1 0 0 0,-6 0 0 0 0,-9 0 0 0 0,-2 1 0 0 0,-5-1 0 0 0,0 0 0 0 0,2 4 0 0 0,-1 2 0 0 0,-4 0 0 0 0,-3-2 0 0 0,2 0 0 0 0,-1-2 0 0 0,-2 3 0 0 0,2 2 0 0 0,1-2 0 0 0,-3 0 0 0 0,4 2 0 0 0,3 1 0 0 0,0 3 0 0 0,2 0 0 0 0,-1 2 0 0 0,-4 0 0 0 0,-3 1 0 0 0,2 3 0 0 0,3 4 0 0 0,4 2 0 0 0,5-3 0 0 0,6-4 0 0 0,13-1 0 0 0,9 1 0 0 0,4 4 0 0 0,2-3 0 0 0,6 0 0 0 0,1 3 0 0 0,-1-3 0 0 0,2 1 0 0 0,5 1 0 0 0,3 2 0 0 0,-1 2 0 0 0,1 2 0 0 0,2 1 0 0 0,2 0 0 0 0,1 1 0 0 0,2 0 0 0 0,1 0 0 0 0,0-1 0 0 0,0 1 0 0 0,5 0 0 0 0,6-1 0 0 0,1 1 0 0 0,3-1 0 0 0,3 1 0 0 0,4-1 0 0 0,2 0 0 0 0,1 1 0 0 0,2-5 0 0 0,-5-2 0 0 0,-1 1 0 0 0,5 1 0 0 0,11 1 0 0 0,5 2 0 0 0,7 0 0 0 0,6 1 0 0 0,-3-4 0 0 0,-1-1 0 0 0,4 0 0 0 0,2-4 0 0 0,5-4 0 0 0,0 0 0 0 0,4 2 0 0 0,0-1 0 0 0,-3 1 0 0 0,1-2 0 0 0,-5 2 0 0 0,0-2 0 0 0,5-4 0 0 0,-6 2 0 0 0,3-1 0 0 0,3 2 0 0 0,0-1 0 0 0,2 3 0 0 0,9-2 0 0 0,9 2 0 0 0,8-2 0 0 0,3 2 0 0 0,2-1 0 0 0,3-4 0 0 0,3 2 0 0 0,1-1 0 0 0,-3-2 0 0 0,-5-3 0 0 0,-6 3 0 0 0,-9-1 0 0 0,-5-1 0 0 0,-1 3 0 0 0,-5 0 0 0 0,-1-2 0 0 0,1-1 0 0 0,-1-3 0 0 0,0-1 0 0 0,2 3 0 0 0,2 1 0 0 0,-1 0 0 0 0,-1-2 0 0 0,7-1 0 0 0,2-2 0 0 0,7 0 0 0 0,6 0 0 0 0,1-2 0 0 0,-3 1 0 0 0,-2 0 0 0 0,-4 0 0 0 0,-2 0 0 0 0,-2-1 0 0 0,-1 1 0 0 0,-5 0 0 0 0,-3 0 0 0 0,6-4 0 0 0,2-2 0 0 0,2 0 0 0 0,-1-3 0 0 0,1 0 0 0 0,-11 1 0 0 0,-2 2 0 0 0,-9-2 0 0 0,-6-4 0 0 0,-8-5 0 0 0,-7 0 0 0 0,-9-1 0 0 0,-7 3 0 0 0,-2-1 0 0 0,0-3 0 0 0,1-1 0 0 0,-3-3 0 0 0,-1 3 0 0 0,-3 0 0 0 0,-4-1 0 0 0,-5-1 0 0 0,-2-2 0 0 0,-2-1 0 0 0,-2 0 0 0 0,-1-2 0 0 0,1 1 0 0 0,-6-6 0 0 0,-5 0 0 0 0,-1-1 0 0 0,-3 2 0 0 0,-4 1 0 0 0,-2 2 0 0 0,1 0 0 0 0,1 6 0 0 0,-2 1 0 0 0,3 1 0 0 0,0-2 0 0 0,-1 4 0 0 0,-2-1 0 0 0,2 0 0 0 0,0 2 0 0 0,-1 0 0 0 0,3-2 0 0 0,0-2 0 0 0,-2 2 0 0 0,-3 5 0 0 0,4 0 0 0 0,-1-2 0 0 0,-1 2 0 0 0,-2-2 0 0 0,-1-2 0 0 0,3-3 0 0 0,-5 3 0 0 0,-1-1 0 0 0,-7-1 0 0 0,-10-2 0 0 0,-2-2 0 0 0,-8-1 0 0 0,-8 4 0 0 0,-7 1 0 0 0,-1-1 0 0 0,-2-2 0 0 0,-7 0 0 0 0,-9-2 0 0 0,-7 4 0 0 0,-1 1 0 0 0,-11-1 0 0 0,-11-1 0 0 0,-12-1 0 0 0,-15 2 0 0 0,-15 2 0 0 0,-8 3 0 0 0,3 4 0 0 0,1 5 0 0 0,7 3 0 0 0,11 3 0 0 0,9 1 0 0 0,8 0 0 0 0,14 6 0 0 0,11 0 0 0 0,20 1 0 0 0,24 2 0 0 0,21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BBAD8-B53D-BE40-AD6F-186BF06A07A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0375F-57B2-D944-A0BB-4A79A54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0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58626-C8DF-0543-A967-5428E3F5DD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8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58626-C8DF-0543-A967-5428E3F5DD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3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180B-5886-3DDE-56E3-1E702419B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54673-2D92-5EDC-0CF4-CAC47866C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47317-623C-8253-E2D1-0016D71F1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1CFFD-2C93-6CAE-D95B-E64F2E6A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F0C43-1620-0506-E0C3-1819D424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82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D40F-3AF9-5D95-AF98-4643FD924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692DF-5996-1A2B-7E0C-A71331CE8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1013B-8CEB-7106-E09F-ACF63B30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86A2-52C3-00D5-0F12-2E9057A1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B8C29-3A26-98D2-4D92-882E6A9A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0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E9AA9F-3B15-56D4-FC98-9C8F26A99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78204-D6F1-2A08-4C71-C220D490B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58201-8069-D4EA-3929-9B62ADFC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3CB2D-BCA5-386F-D1F6-8B584D79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E0E82-B789-AD8B-0BD5-572C1B9E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6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F34F-D002-558D-F900-FACB897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80C56-7F98-0CCB-AF83-3FC538091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ED553-F9B3-4882-B48D-031953FF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9E589-840B-1FA4-5D0F-F59828CD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20031-6F61-1F7C-E87E-464B5BE1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FB2C-3F35-1F95-159F-95F15FCD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209CE-B3B1-EF80-0CC7-490805910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DF571-3BD5-C1AD-0A08-BC4BDD1ED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A81EF-E641-F86A-3657-B19C1F79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64969-B94D-A16B-6375-897AFE42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3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49E5-E0E1-5E25-829F-3CFAEC79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445A-A066-7CC4-8793-AB894E588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EFBE7-3BBF-EBC7-8D6E-DE33DC9FC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1355A-53BA-8411-5602-BF9B5179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B9290-A14E-F19D-2BA7-86F2919C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F3142-EE2E-353B-E774-68CFD2EC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C003-C4C6-2701-0165-BBF6D028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3C953-896D-4794-C1AF-813BACA41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2223C-B28D-BF62-B780-6B95D70B1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ED2EF-0B5A-015D-0696-B98E099C75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4F014-97DC-4653-D96C-DCE976FD2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04FF0-21AB-F178-058B-8D13C5EF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E832EA-4CD4-6C0A-C776-D811289F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25BBC-DFD1-EC11-B066-ABE45D38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1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ECDF-9E99-F94D-B5C3-3975CEE6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5FFEC-3902-FE17-5EF3-4AA22002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9F82E-755F-E7C3-7ECF-C83AC207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6CC0A-BA41-5711-48CD-F5EB3ED0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4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601A0B-C0B0-F96B-4B33-3A220322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BDFE4-8DF1-B9FC-BF86-6A145B4D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54F66-FE29-B727-B526-FF892180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F295-7529-0341-FF9D-3BFE5841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78019-3335-0444-E31C-04270AA9B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E430C-92CD-4AD7-1F3E-E9C9CAD3A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AE2EA-3CF4-58AC-A4FF-0D2BFC0F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EBB2C-240F-218A-90D4-5DEC94C0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F99D4-AD23-B474-D9CB-56D13DE6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2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C08F-89C1-9E8B-8B48-C5402CE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0281DE-C780-5B81-3CD3-3F878CFC3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981FB-2A07-1831-C5A3-96CE9D793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61BA6-F518-8F00-86F8-C25D2B7E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26CD6-19F1-599C-6C0F-B164571F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5DF4B-FEBC-AF3C-2432-CEFF02A0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6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3CA389-7809-36CE-6A00-E6DC6C1F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BE899-D30C-B787-2725-56188E8E5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A6EBA-77B0-264C-0F56-2889517C5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7536F-9317-4BF0-AB22-48DAC3BF6EB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3CC92-2DC5-3A27-302F-2E899B328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BADD-A4B2-FA81-DA25-3C8396F83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5DC9D-138D-404B-9F55-64628F7C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0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customXml" Target="../ink/ink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1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Classic Cryptography Systems. A Visual Introduction To Three Basic… | by  Jesus Najera | Towards Data Science">
            <a:extLst>
              <a:ext uri="{FF2B5EF4-FFF2-40B4-BE49-F238E27FC236}">
                <a16:creationId xmlns:a16="http://schemas.microsoft.com/office/drawing/2014/main" id="{247A1B6B-CB08-2FF9-CA68-6AE1189D0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b="1482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2F26E4-9C87-A395-74C3-FDC01A2CA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813" y="1218448"/>
            <a:ext cx="10021173" cy="294095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  <a:ea typeface="Calibri Light"/>
                <a:cs typeface="Calibri Light"/>
              </a:rPr>
              <a:t>Team 23 Final Project Presentation- Cryptography </a:t>
            </a:r>
          </a:p>
        </p:txBody>
      </p:sp>
    </p:spTree>
    <p:extLst>
      <p:ext uri="{BB962C8B-B14F-4D97-AF65-F5344CB8AC3E}">
        <p14:creationId xmlns:p14="http://schemas.microsoft.com/office/powerpoint/2010/main" val="3314728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94D6-E2D4-CDF3-40D3-CE34AE81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AES &amp; Linear Algebra</a:t>
            </a:r>
            <a:endParaRPr lang="en-US" err="1"/>
          </a:p>
        </p:txBody>
      </p:sp>
      <p:pic>
        <p:nvPicPr>
          <p:cNvPr id="4" name="Content Placeholder 3" descr="What Is AES Encryption and How Does It Work? - Simplilearn">
            <a:extLst>
              <a:ext uri="{FF2B5EF4-FFF2-40B4-BE49-F238E27FC236}">
                <a16:creationId xmlns:a16="http://schemas.microsoft.com/office/drawing/2014/main" id="{80FEE0FD-6C7B-4021-264F-AE605BC5A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3056" y="2171990"/>
            <a:ext cx="5732432" cy="3150611"/>
          </a:xfrm>
        </p:spPr>
      </p:pic>
      <p:pic>
        <p:nvPicPr>
          <p:cNvPr id="6" name="Picture 5" descr="Advanced Encryption Standard (AES) - GeeksforGeeks">
            <a:extLst>
              <a:ext uri="{FF2B5EF4-FFF2-40B4-BE49-F238E27FC236}">
                <a16:creationId xmlns:a16="http://schemas.microsoft.com/office/drawing/2014/main" id="{779C84CF-98D9-737D-A014-A08854F0F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715284"/>
            <a:ext cx="5929745" cy="4154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32444A-075A-A567-E9F0-E794231B341E}"/>
                  </a:ext>
                </a:extLst>
              </p14:cNvPr>
              <p14:cNvContentPartPr/>
              <p14:nvPr/>
            </p14:nvContentPartPr>
            <p14:xfrm>
              <a:off x="511347" y="3285522"/>
              <a:ext cx="1954560" cy="53442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32444A-075A-A567-E9F0-E794231B34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349" y="3267540"/>
                <a:ext cx="1990196" cy="57003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F1C411C-6E2D-E977-E34A-21B8A8AA8460}"/>
              </a:ext>
            </a:extLst>
          </p:cNvPr>
          <p:cNvSpPr txBox="1"/>
          <p:nvPr/>
        </p:nvSpPr>
        <p:spPr>
          <a:xfrm>
            <a:off x="1990725" y="5876925"/>
            <a:ext cx="19907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Holistic Overview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2903A9-1737-0AF3-34C1-364471C2213B}"/>
              </a:ext>
            </a:extLst>
          </p:cNvPr>
          <p:cNvSpPr txBox="1"/>
          <p:nvPr/>
        </p:nvSpPr>
        <p:spPr>
          <a:xfrm>
            <a:off x="7362825" y="5867400"/>
            <a:ext cx="3324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cs typeface="Calibri"/>
              </a:rPr>
              <a:t>Encryption Round Overview</a:t>
            </a:r>
          </a:p>
        </p:txBody>
      </p:sp>
      <p:pic>
        <p:nvPicPr>
          <p:cNvPr id="7" name="AES &amp; Linear Algebrea">
            <a:hlinkClick r:id="" action="ppaction://media"/>
            <a:extLst>
              <a:ext uri="{FF2B5EF4-FFF2-40B4-BE49-F238E27FC236}">
                <a16:creationId xmlns:a16="http://schemas.microsoft.com/office/drawing/2014/main" id="{DA769B06-DF5D-63C1-3693-42CCC1CCB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88675" y="31115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3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5829-BC7C-FBD8-BEBA-0F5CE603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AES &amp; Linear Algebra: Mix Columns</a:t>
            </a:r>
            <a:endParaRPr lang="en-US"/>
          </a:p>
        </p:txBody>
      </p:sp>
      <p:pic>
        <p:nvPicPr>
          <p:cNvPr id="4" name="Content Placeholder 3" descr="A close-up of a number&#10;&#10;Description automatically generated">
            <a:extLst>
              <a:ext uri="{FF2B5EF4-FFF2-40B4-BE49-F238E27FC236}">
                <a16:creationId xmlns:a16="http://schemas.microsoft.com/office/drawing/2014/main" id="{326D8B9F-DB57-C4E5-C425-8B172BD2A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43112" y="1810544"/>
            <a:ext cx="7172325" cy="1924050"/>
          </a:xfrm>
        </p:spPr>
      </p:pic>
      <p:pic>
        <p:nvPicPr>
          <p:cNvPr id="5" name="Picture 4" descr="A group of black letters&#10;&#10;Description automatically generated">
            <a:extLst>
              <a:ext uri="{FF2B5EF4-FFF2-40B4-BE49-F238E27FC236}">
                <a16:creationId xmlns:a16="http://schemas.microsoft.com/office/drawing/2014/main" id="{91E4EAC8-555F-39C0-00C7-78A047ABE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050" y="4299771"/>
            <a:ext cx="3038475" cy="1877957"/>
          </a:xfrm>
          <a:prstGeom prst="rect">
            <a:avLst/>
          </a:prstGeom>
        </p:spPr>
      </p:pic>
      <p:pic>
        <p:nvPicPr>
          <p:cNvPr id="6" name="Picture 5" descr="equals sign - Wikidata">
            <a:extLst>
              <a:ext uri="{FF2B5EF4-FFF2-40B4-BE49-F238E27FC236}">
                <a16:creationId xmlns:a16="http://schemas.microsoft.com/office/drawing/2014/main" id="{67BA1FAE-9758-432B-E486-97C0590E9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2585847"/>
            <a:ext cx="438150" cy="486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01BF17-AF56-6708-BD03-F7F1DEA22839}"/>
              </a:ext>
            </a:extLst>
          </p:cNvPr>
          <p:cNvSpPr txBox="1"/>
          <p:nvPr/>
        </p:nvSpPr>
        <p:spPr>
          <a:xfrm>
            <a:off x="2352675" y="3733800"/>
            <a:ext cx="25146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State Matrix (Data)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48529-4F68-C895-1D39-7FCA1F5CB4FE}"/>
              </a:ext>
            </a:extLst>
          </p:cNvPr>
          <p:cNvSpPr txBox="1"/>
          <p:nvPr/>
        </p:nvSpPr>
        <p:spPr>
          <a:xfrm>
            <a:off x="6467475" y="368617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Mix</a:t>
            </a:r>
            <a:r>
              <a:rPr lang="en-US" sz="2000" i="1">
                <a:ea typeface="Calibri"/>
                <a:cs typeface="Calibri"/>
              </a:rPr>
              <a:t> Column Matrix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8E580-6165-0DA1-F0D6-CD65C5D6725B}"/>
              </a:ext>
            </a:extLst>
          </p:cNvPr>
          <p:cNvSpPr txBox="1"/>
          <p:nvPr/>
        </p:nvSpPr>
        <p:spPr>
          <a:xfrm>
            <a:off x="4905375" y="6153150"/>
            <a:ext cx="16573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Cipher </a:t>
            </a:r>
            <a:r>
              <a:rPr lang="en-US" sz="2000" i="1">
                <a:ea typeface="Calibri"/>
                <a:cs typeface="Calibri"/>
              </a:rPr>
              <a:t>Matrix</a:t>
            </a:r>
            <a:endParaRPr lang="en-US"/>
          </a:p>
        </p:txBody>
      </p:sp>
      <p:pic>
        <p:nvPicPr>
          <p:cNvPr id="10" name="Recording (8)">
            <a:hlinkClick r:id="" action="ppaction://media"/>
            <a:extLst>
              <a:ext uri="{FF2B5EF4-FFF2-40B4-BE49-F238E27FC236}">
                <a16:creationId xmlns:a16="http://schemas.microsoft.com/office/drawing/2014/main" id="{93B27EA3-DE50-20A8-07F9-A65B13A10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88675" y="311150"/>
            <a:ext cx="730250" cy="730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F629ED-75A9-1697-0F69-EBF5CB2CFA12}"/>
              </a:ext>
            </a:extLst>
          </p:cNvPr>
          <p:cNvSpPr txBox="1"/>
          <p:nvPr/>
        </p:nvSpPr>
        <p:spPr>
          <a:xfrm>
            <a:off x="7781925" y="5162550"/>
            <a:ext cx="40100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ea typeface="Calibri"/>
                <a:cs typeface="Calibri"/>
              </a:rPr>
              <a:t>( Process repeated N times)</a:t>
            </a:r>
          </a:p>
        </p:txBody>
      </p:sp>
    </p:spTree>
    <p:extLst>
      <p:ext uri="{BB962C8B-B14F-4D97-AF65-F5344CB8AC3E}">
        <p14:creationId xmlns:p14="http://schemas.microsoft.com/office/powerpoint/2010/main" val="326354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7989E-2773-4D36-1AB1-629EC9F8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Conclusion</a:t>
            </a:r>
            <a:endParaRPr lang="en-US" sz="5400" b="1">
              <a:ea typeface="Calibri Light"/>
              <a:cs typeface="Calibri Ligh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ED1E-4913-F444-5DC5-D662B7A73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Cryptography's evolution in a digitalized world</a:t>
            </a:r>
          </a:p>
          <a:p>
            <a:r>
              <a:rPr lang="en-US" sz="2200">
                <a:cs typeface="Calibri"/>
              </a:rPr>
              <a:t>Foundation built on linear algebra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>
                <a:cs typeface="Calibri"/>
              </a:rPr>
              <a:t>Secure engineering practices</a:t>
            </a:r>
          </a:p>
          <a:p>
            <a:r>
              <a:rPr lang="en-US" sz="2200">
                <a:cs typeface="Calibri"/>
              </a:rPr>
              <a:t>Confidential and reliable communication</a:t>
            </a: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4" name="Picture 3" descr="Quantum Cryptography and Quantum Encryption Explained | Caltech Science  Exchange">
            <a:extLst>
              <a:ext uri="{FF2B5EF4-FFF2-40B4-BE49-F238E27FC236}">
                <a16:creationId xmlns:a16="http://schemas.microsoft.com/office/drawing/2014/main" id="{C17ACA1F-906D-8236-DAEC-228D3698C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5" r="349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yas">
            <a:hlinkClick r:id="" action="ppaction://media"/>
            <a:extLst>
              <a:ext uri="{FF2B5EF4-FFF2-40B4-BE49-F238E27FC236}">
                <a16:creationId xmlns:a16="http://schemas.microsoft.com/office/drawing/2014/main" id="{A4356389-8985-62D4-52E3-0E1310C62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4278" y="3911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5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773B-FDCD-FB64-5532-9E258EA4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ea typeface="Calibri Light"/>
                <a:cs typeface="Times New Roman" panose="02020603050405020304" pitchFamily="18" charset="0"/>
              </a:rPr>
              <a:t>References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4BCD-75A2-290C-9488-DB59AC387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Al-Tayeb, T. (2003, June 9). </a:t>
            </a:r>
            <a:r>
              <a:rPr lang="en-US" sz="18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Al-</a:t>
            </a:r>
            <a:r>
              <a:rPr lang="en-US" sz="1800" i="1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Kindi</a:t>
            </a:r>
            <a:r>
              <a:rPr lang="en-US" sz="18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  <a:r>
              <a:rPr lang="en-US" sz="18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18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Breaking</a:t>
            </a:r>
            <a:r>
              <a:rPr lang="en-US" sz="18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Ciphers</a:t>
            </a:r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Muslim Heritage. https://muslimheritage.com/al-kindi-cryptography/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CalculatorSoup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L. (2023, October 20). 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Modulo calculator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 https://www.calculatorsoup.com/calculators/math/modulo-calculator.php </a:t>
            </a:r>
            <a:endParaRPr lang="en-US" sz="18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Capelle, C. (2020, July 20). </a:t>
            </a:r>
            <a:r>
              <a:rPr lang="en-US" sz="18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protect intellectual property with technology</a:t>
            </a:r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CapLinked</a:t>
            </a:r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https://www.caplinked.com/blog/how-to-protect-intellectual-property-with-technology/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Diepenbroek</a:t>
            </a:r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(2022, January 22). </a:t>
            </a:r>
            <a:r>
              <a:rPr lang="en-US" sz="18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Ancient cybersecurity? deciphering the spartan scytale</a:t>
            </a:r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Antigone. https://antigonejournal.com/2021/06/deciphering-spartan-scytale/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Fatayer, T. (2020, June 10). </a:t>
            </a:r>
            <a:r>
              <a:rPr lang="en-US" sz="18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communication using cryptography and covert channel</a:t>
            </a:r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IntechOpen</a:t>
            </a:r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https://www.intechopen.com/chapters/64915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i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How will quantum technologies change cryptography?</a:t>
            </a:r>
            <a:r>
              <a:rPr lang="en-US" sz="18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 Caltech Science Exchange. (n.d.). https://scienceexchange.caltech.edu/topics/quantum-science-explained/quantum-cryptography </a:t>
            </a:r>
            <a:endParaRPr lang="en-US" sz="18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Kabashi</a:t>
            </a:r>
            <a:r>
              <a:rPr lang="en-US" sz="18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F., </a:t>
            </a:r>
            <a:r>
              <a:rPr lang="en-US" sz="180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Shkurti</a:t>
            </a:r>
            <a:r>
              <a:rPr lang="en-US" sz="18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L., </a:t>
            </a:r>
            <a:r>
              <a:rPr lang="en-US" sz="180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Qehaja</a:t>
            </a:r>
            <a:r>
              <a:rPr lang="en-US" sz="18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B., Leka, H., &amp; </a:t>
            </a:r>
            <a:r>
              <a:rPr lang="en-US" sz="180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Selimaj</a:t>
            </a:r>
            <a:r>
              <a:rPr lang="en-US" sz="18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M. (2022). </a:t>
            </a:r>
            <a:r>
              <a:rPr lang="en-US" sz="1800" i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Using Matrices in Cryptography</a:t>
            </a:r>
            <a:r>
              <a:rPr lang="en-US" sz="18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 UBT Knowledge Center, 7. 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https://knowledgecenter.ubt-uni.net/cgi/viewcontent.cgi?article=4220&amp;context=conference#page=10</a:t>
            </a: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90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AC03D06-F4C3-3F09-52FD-D01BBEB3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ea typeface="Calibri Light"/>
                <a:cs typeface="Times New Roman" panose="02020603050405020304" pitchFamily="18" charset="0"/>
              </a:rPr>
              <a:t>References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A504D8-B944-0480-BB87-6A02FB456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latin typeface="Times New Roman"/>
                <a:cs typeface="Times New Roman"/>
              </a:rPr>
              <a:t>Sekhon</a:t>
            </a:r>
            <a:r>
              <a:rPr lang="en-US" sz="1800">
                <a:latin typeface="Times New Roman"/>
                <a:cs typeface="Times New Roman"/>
              </a:rPr>
              <a:t>, R., &amp; Bloom, R. (2022, July 18). </a:t>
            </a:r>
            <a:r>
              <a:rPr lang="en-US" sz="1800" i="1">
                <a:latin typeface="Times New Roman"/>
                <a:cs typeface="Times New Roman"/>
              </a:rPr>
              <a:t>Application of Matrices in Cryptography</a:t>
            </a:r>
            <a:r>
              <a:rPr lang="en-US" sz="1800">
                <a:latin typeface="Times New Roman"/>
                <a:cs typeface="Times New Roman"/>
              </a:rPr>
              <a:t>. Mathematics </a:t>
            </a:r>
            <a:r>
              <a:rPr lang="en-US" sz="1800" err="1">
                <a:latin typeface="Times New Roman"/>
                <a:cs typeface="Times New Roman"/>
              </a:rPr>
              <a:t>LibreTexts</a:t>
            </a:r>
            <a:r>
              <a:rPr lang="en-US" sz="1800">
                <a:latin typeface="Times New Roman"/>
                <a:cs typeface="Times New Roman"/>
              </a:rPr>
              <a:t>. https://math.libretexts.org/Bookshelves/Applied_Mathematics/Applied_Finite_Mathematics_(Sekhon_and_Bloom)/02%3A_Matrices/2.05%3A_Application_of_Matrices_in_Cryptography</a:t>
            </a:r>
          </a:p>
          <a:p>
            <a:r>
              <a:rPr lang="en-US" sz="1800">
                <a:latin typeface="Times New Roman"/>
                <a:cs typeface="Times New Roman"/>
              </a:rPr>
              <a:t>Simmons, G. J. (2023, October). Product ciphers. </a:t>
            </a:r>
            <a:r>
              <a:rPr lang="en-US" sz="1800" err="1">
                <a:latin typeface="Times New Roman"/>
                <a:cs typeface="Times New Roman"/>
              </a:rPr>
              <a:t>Encyclopædia</a:t>
            </a:r>
            <a:r>
              <a:rPr lang="en-US" sz="1800">
                <a:latin typeface="Times New Roman"/>
                <a:cs typeface="Times New Roman"/>
              </a:rPr>
              <a:t> Britannica. https://www.britannica.com/topic/cryptology/Product-ciphers </a:t>
            </a:r>
          </a:p>
          <a:p>
            <a:r>
              <a:rPr lang="en-US" sz="1800" err="1">
                <a:latin typeface="Times New Roman"/>
                <a:cs typeface="Times New Roman"/>
              </a:rPr>
              <a:t>Thiruchelvi</a:t>
            </a:r>
            <a:r>
              <a:rPr lang="en-US" sz="1800">
                <a:latin typeface="Times New Roman"/>
                <a:cs typeface="Times New Roman"/>
              </a:rPr>
              <a:t>, M. (2014). Application of Linear Algebra in Cryptography. In International Conference on Information and Image Processing (ICIIP-2014). https://conference.bonfring.org/papers/sankara_iciip2014/iciip88.pdf</a:t>
            </a:r>
          </a:p>
          <a:p>
            <a:r>
              <a:rPr lang="en-US" sz="1800">
                <a:latin typeface="Times New Roman"/>
                <a:cs typeface="Times New Roman"/>
              </a:rPr>
              <a:t>Wikimedia Foundation. (2023, September 13). Hill cipher. Wikipedia. https://en.wikipedia.org/wiki/Hill_cipher </a:t>
            </a:r>
          </a:p>
          <a:p>
            <a:r>
              <a:rPr lang="en-US" sz="1800">
                <a:latin typeface="Times New Roman"/>
                <a:cs typeface="Times New Roman"/>
              </a:rPr>
              <a:t>YouTube. (2021). Hill Cipher (Encryption). YouTube. Retrieved November 26, 2023, from https://www.youtube.com/watch?si=PUN56nAFBLLTnSY-&amp;v=-EQ8UomTrAQ&amp;feature=youtu.be. </a:t>
            </a:r>
          </a:p>
          <a:p>
            <a:r>
              <a:rPr lang="en-US" sz="1800">
                <a:latin typeface="Times New Roman"/>
                <a:cs typeface="Times New Roman"/>
              </a:rPr>
              <a:t>YouTube. (2021). Hill Cipher (Decryption). YouTube. Retrieved November 26, 2023, from https://www.youtube.com/watch?si=MC2sVIFXJ0MTd2bS&amp;v=JK3ur6W4rvw&amp;feature=youtu.be. </a:t>
            </a:r>
          </a:p>
          <a:p>
            <a:endParaRPr lang="en-US" sz="180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5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CCCAA-832E-C29C-2741-9937E4971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089366-3591-2023-7B5F-6114C4CA8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Background</a:t>
            </a:r>
          </a:p>
          <a:p>
            <a:r>
              <a:rPr lang="en-US" sz="2200"/>
              <a:t>Cryptography in Engineering</a:t>
            </a:r>
          </a:p>
          <a:p>
            <a:r>
              <a:rPr lang="en-US" sz="2200"/>
              <a:t>Example of Encryption</a:t>
            </a:r>
          </a:p>
          <a:p>
            <a:r>
              <a:rPr lang="en-US" sz="2200"/>
              <a:t>Example of Decryption</a:t>
            </a:r>
          </a:p>
          <a:p>
            <a:r>
              <a:rPr lang="en-US" sz="2200"/>
              <a:t>Modern Encryption</a:t>
            </a:r>
          </a:p>
          <a:p>
            <a:r>
              <a:rPr lang="en-US" sz="2200"/>
              <a:t>Other Examples of Encryption</a:t>
            </a:r>
          </a:p>
          <a:p>
            <a:r>
              <a:rPr lang="en-US" sz="2200"/>
              <a:t>Conclusion</a:t>
            </a:r>
          </a:p>
          <a:p>
            <a:endParaRPr lang="en-US" sz="2200"/>
          </a:p>
        </p:txBody>
      </p:sp>
      <p:pic>
        <p:nvPicPr>
          <p:cNvPr id="5" name="Content Placeholder 4" descr="A diagram of a number&#10;&#10;Description automatically generated">
            <a:extLst>
              <a:ext uri="{FF2B5EF4-FFF2-40B4-BE49-F238E27FC236}">
                <a16:creationId xmlns:a16="http://schemas.microsoft.com/office/drawing/2014/main" id="{C1E4A71C-9FEC-2285-8635-887C4B79B6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Slide2-.mp3">
            <a:hlinkClick r:id="" action="ppaction://media"/>
            <a:extLst>
              <a:ext uri="{FF2B5EF4-FFF2-40B4-BE49-F238E27FC236}">
                <a16:creationId xmlns:a16="http://schemas.microsoft.com/office/drawing/2014/main" id="{611B5E21-1BEC-C38C-3EFC-C73CF585FA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80" y="1458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0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2303-752C-C371-0603-246C47C7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76617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934ED-260B-B341-FEBE-2F239527E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742"/>
            <a:ext cx="4619621" cy="4135221"/>
          </a:xfrm>
        </p:spPr>
        <p:txBody>
          <a:bodyPr>
            <a:normAutofit/>
          </a:bodyPr>
          <a:lstStyle/>
          <a:p>
            <a:r>
              <a:rPr lang="en-US" sz="1400" b="1" i="0" u="none" strike="noStrike">
                <a:effectLst/>
              </a:rPr>
              <a:t>Cryptology: A Brief Overview</a:t>
            </a:r>
            <a:endParaRPr lang="en-US" sz="1400" b="0" i="0" u="none" strike="noStrike">
              <a:effectLst/>
            </a:endParaRPr>
          </a:p>
          <a:p>
            <a:pPr lvl="1"/>
            <a:r>
              <a:rPr lang="en-US" sz="1400" b="0" i="0" u="none" strike="noStrike">
                <a:effectLst/>
              </a:rPr>
              <a:t>Foundation of secure communication.</a:t>
            </a:r>
          </a:p>
          <a:p>
            <a:pPr lvl="1"/>
            <a:r>
              <a:rPr lang="en-US" sz="1400" b="0" i="0" u="none" strike="noStrike">
                <a:effectLst/>
              </a:rPr>
              <a:t>Encompasses cryptography (code creation) &amp; cryptanalysis (code breaking).</a:t>
            </a:r>
            <a:endParaRPr lang="en-US" sz="1400" b="1" i="0" u="none" strike="noStrike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 u="none" strike="noStrike">
                <a:effectLst/>
              </a:rPr>
              <a:t>Evolution of Cryptography</a:t>
            </a:r>
          </a:p>
          <a:p>
            <a:pPr lvl="1"/>
            <a:r>
              <a:rPr lang="en-US" sz="1400" b="0" i="0" u="none" strike="noStrike">
                <a:effectLst/>
              </a:rPr>
              <a:t>Ancient times: Simple substitution ciphers.</a:t>
            </a:r>
          </a:p>
          <a:p>
            <a:pPr lvl="1"/>
            <a:r>
              <a:rPr lang="en-US" sz="1400" b="0" i="0" u="none" strike="noStrike">
                <a:effectLst/>
              </a:rPr>
              <a:t>Modern era: Complex algorithms &amp; computerized encryption.</a:t>
            </a:r>
          </a:p>
          <a:p>
            <a:r>
              <a:rPr lang="en-US" sz="1400" b="1"/>
              <a:t>Hill Cipher Introduction:</a:t>
            </a:r>
          </a:p>
          <a:p>
            <a:pPr lvl="1"/>
            <a:r>
              <a:rPr lang="en-US" sz="1400"/>
              <a:t>Developed by Lester S. Hill in 1929</a:t>
            </a:r>
          </a:p>
          <a:p>
            <a:pPr lvl="1"/>
            <a:r>
              <a:rPr lang="en-US" sz="1400"/>
              <a:t>First </a:t>
            </a:r>
            <a:r>
              <a:rPr lang="en-US" sz="1400" err="1"/>
              <a:t>polygraphic</a:t>
            </a:r>
            <a:r>
              <a:rPr lang="en-US" sz="1400"/>
              <a:t> (encrypts multiple letters at a time) cipher directly using linear algebra.</a:t>
            </a:r>
          </a:p>
          <a:p>
            <a:r>
              <a:rPr lang="en-US" sz="1400" b="1"/>
              <a:t>The Role of Matrices:</a:t>
            </a:r>
          </a:p>
          <a:p>
            <a:pPr lvl="1"/>
            <a:r>
              <a:rPr lang="en-US" sz="1400"/>
              <a:t>Encryption &amp; Decryption using matrix operations.</a:t>
            </a:r>
          </a:p>
          <a:p>
            <a:pPr lvl="1"/>
            <a:r>
              <a:rPr lang="en-US" sz="1400"/>
              <a:t>Key: An invertible matrix in linear algebra.</a:t>
            </a:r>
          </a:p>
          <a:p>
            <a:endParaRPr lang="en-US" sz="1300" b="1"/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77416D9-7AAB-D9F2-DEB7-7D1FA8D3B5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r="620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Slide3.mp3">
            <a:hlinkClick r:id="" action="ppaction://media"/>
            <a:extLst>
              <a:ext uri="{FF2B5EF4-FFF2-40B4-BE49-F238E27FC236}">
                <a16:creationId xmlns:a16="http://schemas.microsoft.com/office/drawing/2014/main" id="{ADCA935E-42C4-0779-6DBF-5EE37E110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1421" y="68103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4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3D8C2594-D090-8C08-EF11-EB4DE055D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-10174" y="0"/>
            <a:ext cx="12202174" cy="1519356"/>
            <a:chOff x="0" y="-29768"/>
            <a:chExt cx="12202174" cy="1519356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4A67DAAF-FAFC-5F06-CF11-BAF56802B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2B5444F7-2B28-FE14-30BA-B2830707F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D12D1903-3F69-B19C-EF04-221ACB4E8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1D4C1E-EFC8-FAA6-DFB8-D4DAA8F9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Cryptography in Engineering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60F6C-12E5-DB61-C235-6EB0DEB9B9A6}"/>
              </a:ext>
            </a:extLst>
          </p:cNvPr>
          <p:cNvSpPr txBox="1"/>
          <p:nvPr/>
        </p:nvSpPr>
        <p:spPr>
          <a:xfrm>
            <a:off x="184186" y="1655179"/>
            <a:ext cx="5093526" cy="655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/>
              <a:t>Original Uses of Cryptography in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Originally used for military and war purposes by the Spartans.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Created the Scytale in 500 BCE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Al-</a:t>
            </a:r>
            <a:r>
              <a:rPr lang="en-US" sz="1600" err="1"/>
              <a:t>Kindi</a:t>
            </a:r>
            <a:r>
              <a:rPr lang="en-US" sz="1600"/>
              <a:t>, a mathematician and philosopher from Iraq, wrote the first known book on cryptography, "A Manuscript on Deciphering Cryptographic Messages," which laid the foundation for what is now modern-day cryptography.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/>
              <a:t>Modern Uses in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World War II: T</a:t>
            </a:r>
            <a:r>
              <a:rPr lang="en-US" sz="1600" b="0" i="0">
                <a:effectLst/>
              </a:rPr>
              <a:t>he Enigma used by the Germans, which was an electromechanical cipher machine (1940)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Data Encryption Standard, symmetric-key algorithm used for digital encryption, was adopted as a federal Standard (1977)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/>
          </a:p>
        </p:txBody>
      </p:sp>
      <p:pic>
        <p:nvPicPr>
          <p:cNvPr id="1028" name="Picture 4" descr="ENIGMA I | A FULLY OPERATIONAL THREE-ROTOR ENIGMA I CIPHER MACHINE. BERLIN:  HEIMSOETH UND RINKE, 1943 | History of Science and Technology, Including  Fossils, Minerals and Meteorites | Books &amp; Manuscripts | Sotheby's">
            <a:extLst>
              <a:ext uri="{FF2B5EF4-FFF2-40B4-BE49-F238E27FC236}">
                <a16:creationId xmlns:a16="http://schemas.microsoft.com/office/drawing/2014/main" id="{9DAB242A-1BC6-A4DB-6244-075A159E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0109" y="2003305"/>
            <a:ext cx="3561863" cy="42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ytale - Wikipedia">
            <a:extLst>
              <a:ext uri="{FF2B5EF4-FFF2-40B4-BE49-F238E27FC236}">
                <a16:creationId xmlns:a16="http://schemas.microsoft.com/office/drawing/2014/main" id="{1BDE30A6-4AEC-7FF8-93CF-135F86EA07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0426" y="2067616"/>
            <a:ext cx="2513719" cy="14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Encryption Standard (DES) Algorithm - Features &amp; Drawbacks">
            <a:extLst>
              <a:ext uri="{FF2B5EF4-FFF2-40B4-BE49-F238E27FC236}">
                <a16:creationId xmlns:a16="http://schemas.microsoft.com/office/drawing/2014/main" id="{D5845D89-799B-FDC6-1C9C-4B02B616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601" y="3790223"/>
            <a:ext cx="3270213" cy="18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13685-48EB-0076-EAAD-522D8D7836BB}"/>
              </a:ext>
            </a:extLst>
          </p:cNvPr>
          <p:cNvSpPr txBox="1"/>
          <p:nvPr/>
        </p:nvSpPr>
        <p:spPr>
          <a:xfrm>
            <a:off x="6670823" y="6007571"/>
            <a:ext cx="1847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Enigma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CB231-2F7D-FD9B-D884-D8C68E91A927}"/>
              </a:ext>
            </a:extLst>
          </p:cNvPr>
          <p:cNvSpPr txBox="1"/>
          <p:nvPr/>
        </p:nvSpPr>
        <p:spPr>
          <a:xfrm>
            <a:off x="9615518" y="3422358"/>
            <a:ext cx="1847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Scytale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3B2CE4-5048-D91C-DC71-ECEB4A30C8B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.94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31766" y="452319"/>
            <a:ext cx="614713" cy="6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B760-AFC9-D3B0-C9B3-F8D885F6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61" y="315938"/>
            <a:ext cx="5319062" cy="103172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ea typeface="Calibri Light"/>
                <a:cs typeface="Calibri Light"/>
              </a:rPr>
              <a:t>Cryptography in Engineering (Continued)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290FB-46C6-024F-023D-203C6A79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61" y="1398376"/>
            <a:ext cx="5728191" cy="53393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/>
              <a:t>Importance of Cryptography</a:t>
            </a:r>
          </a:p>
          <a:p>
            <a:pPr lvl="1"/>
            <a:r>
              <a:rPr lang="en-US" sz="1700" b="1"/>
              <a:t>Protect intellectual property</a:t>
            </a:r>
          </a:p>
          <a:p>
            <a:pPr marL="1200150" lvl="2" indent="-285750"/>
            <a:r>
              <a:rPr lang="en-US" sz="1700"/>
              <a:t>File encryption: requires the correct decryption keys to be readable otherwise you cannot access the file</a:t>
            </a:r>
            <a:endParaRPr lang="en-US" sz="1700" b="1"/>
          </a:p>
          <a:p>
            <a:pPr lvl="1"/>
            <a:r>
              <a:rPr lang="en-US" sz="1700" b="1"/>
              <a:t>Ensure system integrity and privacy</a:t>
            </a:r>
          </a:p>
          <a:p>
            <a:pPr marL="1200150" lvl="2" indent="-285750"/>
            <a:r>
              <a:rPr lang="en-US" sz="1700"/>
              <a:t>Hash functions, provides ability to detect any unauthorized modifications to data.</a:t>
            </a:r>
          </a:p>
          <a:p>
            <a:pPr marL="1200150" lvl="2" indent="-285750"/>
            <a:r>
              <a:rPr lang="en-US" sz="1700"/>
              <a:t>Most common type of data encryption used is Advanced Encryption Standard (AES), a 256-bit encryption.</a:t>
            </a:r>
          </a:p>
          <a:p>
            <a:pPr lvl="1"/>
            <a:r>
              <a:rPr lang="en-US" sz="1700" b="1"/>
              <a:t>Secure Communication</a:t>
            </a:r>
          </a:p>
          <a:p>
            <a:pPr marL="1200150" lvl="2" indent="-285750"/>
            <a:r>
              <a:rPr lang="en-US" sz="1700"/>
              <a:t>A sender and a recipient must already have a shared key that is known to both</a:t>
            </a:r>
          </a:p>
          <a:p>
            <a:pPr marL="1200150" lvl="2" indent="-285750"/>
            <a:r>
              <a:rPr lang="en-US" sz="1700"/>
              <a:t>Both user authentication and message authentication to ensure that the message is unaltered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2052" name="Picture 4" descr="How Pretty Good Privacy works, and how you can use it for secure  communication">
            <a:extLst>
              <a:ext uri="{FF2B5EF4-FFF2-40B4-BE49-F238E27FC236}">
                <a16:creationId xmlns:a16="http://schemas.microsoft.com/office/drawing/2014/main" id="{4E109F14-4066-BA11-6FEB-B090C8DF9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006454"/>
            <a:ext cx="5585919" cy="45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095" name="Rectangle 2094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4" name="Rectangle 2103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788EC1-2B43-902B-10B9-89472CAFA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7724" y="125693"/>
            <a:ext cx="776433" cy="7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41"/>
    </mc:Choice>
    <mc:Fallback xmlns="">
      <p:transition spd="slow" advTm="86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91F7-F73F-4B6B-980E-9E51DDB1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Encryption </a:t>
            </a:r>
            <a:endParaRPr lang="en-US"/>
          </a:p>
        </p:txBody>
      </p:sp>
      <p:pic>
        <p:nvPicPr>
          <p:cNvPr id="7" name="Content Placeholder 6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D8AF73A6-4C4E-C910-38BA-1FCBA064F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30298" y="213706"/>
            <a:ext cx="8349733" cy="6427694"/>
          </a:xfrm>
        </p:spPr>
      </p:pic>
      <p:pic>
        <p:nvPicPr>
          <p:cNvPr id="4" name="Recording (3)">
            <a:hlinkClick r:id="" action="ppaction://media"/>
            <a:extLst>
              <a:ext uri="{FF2B5EF4-FFF2-40B4-BE49-F238E27FC236}">
                <a16:creationId xmlns:a16="http://schemas.microsoft.com/office/drawing/2014/main" id="{A059D4CA-6D9B-0928-4501-0FEA46431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981" y="1477122"/>
            <a:ext cx="730250" cy="73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9C38AC-FE13-B3E0-BEC2-291F1AB6B580}"/>
              </a:ext>
            </a:extLst>
          </p:cNvPr>
          <p:cNvSpPr txBox="1"/>
          <p:nvPr/>
        </p:nvSpPr>
        <p:spPr>
          <a:xfrm>
            <a:off x="714375" y="5972175"/>
            <a:ext cx="2171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(Hill Cipher)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A2B36C2E-2C2D-1976-EE2A-FF37F7CD8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189163"/>
            <a:ext cx="5026025" cy="3636963"/>
          </a:xfrm>
        </p:spPr>
      </p:pic>
      <p:pic>
        <p:nvPicPr>
          <p:cNvPr id="14" name="Picture 13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F31D89A0-FBC1-1D20-D937-16CC9225B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5" y="2189163"/>
            <a:ext cx="4779963" cy="363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B286BC-9FC5-19FC-DED7-8CD0B948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Decryption </a:t>
            </a:r>
          </a:p>
        </p:txBody>
      </p:sp>
      <p:pic>
        <p:nvPicPr>
          <p:cNvPr id="9" name="decryption pt. 1">
            <a:hlinkClick r:id="" action="ppaction://media"/>
            <a:extLst>
              <a:ext uri="{FF2B5EF4-FFF2-40B4-BE49-F238E27FC236}">
                <a16:creationId xmlns:a16="http://schemas.microsoft.com/office/drawing/2014/main" id="{43204B3F-C1F8-06B2-7257-16D235485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8004" y="605557"/>
            <a:ext cx="940870" cy="9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81"/>
    </mc:Choice>
    <mc:Fallback xmlns="">
      <p:transition spd="slow" advTm="131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5C30E53E-49FC-C6A9-18A3-33B32F2D6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34" y="2292005"/>
            <a:ext cx="4874003" cy="37407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F79C01-672B-0D94-E5AF-686B6FF77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28" y="979146"/>
            <a:ext cx="4082660" cy="1204436"/>
          </a:xfrm>
          <a:prstGeom prst="rect">
            <a:avLst/>
          </a:prstGeom>
        </p:spPr>
      </p:pic>
      <p:pic>
        <p:nvPicPr>
          <p:cNvPr id="48" name="Picture 47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738D05F2-8AE4-73C9-BB33-2BB60AAB0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80" y="2287815"/>
            <a:ext cx="4874003" cy="373660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37B2AE-DDD8-3F4C-AC54-7CAA8BAA50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51419" y="939799"/>
            <a:ext cx="1061901" cy="10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79"/>
    </mc:Choice>
    <mc:Fallback xmlns="">
      <p:transition spd="slow" advTm="15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49B59-26A5-3E88-31BF-0AAD1E7D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Modern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C9E2-9033-1305-F0BE-0E502F0B3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975"/>
            <a:ext cx="1093123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Up until the 1990s, Data Encryption Standard (DES) was being used until it was replaced by Advanced Encryption Standard (AES)</a:t>
            </a:r>
          </a:p>
          <a:p>
            <a:r>
              <a:rPr lang="en-US">
                <a:ea typeface="Calibri"/>
                <a:cs typeface="Calibri"/>
              </a:rPr>
              <a:t>DES used a 56-bit key while AES uses a 128 bit-key</a:t>
            </a:r>
          </a:p>
          <a:p>
            <a:r>
              <a:rPr lang="en-US">
                <a:ea typeface="Calibri"/>
                <a:cs typeface="Calibri"/>
              </a:rPr>
              <a:t>DES offers 72 quadrillion possible keys while AES offers 340 undecillion possible keys</a:t>
            </a:r>
          </a:p>
        </p:txBody>
      </p:sp>
      <p:pic>
        <p:nvPicPr>
          <p:cNvPr id="7" name="Content Placeholder 4" descr="What Is AES Encryption Algorithm | Working Of AES Encryption Algorithm -  Headend INFO">
            <a:extLst>
              <a:ext uri="{FF2B5EF4-FFF2-40B4-BE49-F238E27FC236}">
                <a16:creationId xmlns:a16="http://schemas.microsoft.com/office/drawing/2014/main" id="{70805A3B-4677-1017-ACD8-68FD92B3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3" y="4152394"/>
            <a:ext cx="4434899" cy="2406362"/>
          </a:xfrm>
          <a:prstGeom prst="rect">
            <a:avLst/>
          </a:prstGeom>
        </p:spPr>
      </p:pic>
      <p:pic>
        <p:nvPicPr>
          <p:cNvPr id="9" name="Picture 8" descr="What is Advanced Encryption Standard (AES)❓">
            <a:extLst>
              <a:ext uri="{FF2B5EF4-FFF2-40B4-BE49-F238E27FC236}">
                <a16:creationId xmlns:a16="http://schemas.microsoft.com/office/drawing/2014/main" id="{5D721616-0B74-C457-581C-11DC1B42D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963" y="4155441"/>
            <a:ext cx="4168486" cy="2535208"/>
          </a:xfrm>
          <a:prstGeom prst="rect">
            <a:avLst/>
          </a:prstGeom>
        </p:spPr>
      </p:pic>
      <p:pic>
        <p:nvPicPr>
          <p:cNvPr id="10" name="Modern Encryption 2">
            <a:hlinkClick r:id="" action="ppaction://media"/>
            <a:extLst>
              <a:ext uri="{FF2B5EF4-FFF2-40B4-BE49-F238E27FC236}">
                <a16:creationId xmlns:a16="http://schemas.microsoft.com/office/drawing/2014/main" id="{9A8E5202-614B-2E60-7ED3-38E5D7F4A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8675" y="31115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3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09E3C41C67A1458DC3A966E9FA9E79" ma:contentTypeVersion="3" ma:contentTypeDescription="Create a new document." ma:contentTypeScope="" ma:versionID="d6aa3167a262f1e602cd2906c8ee85b0">
  <xsd:schema xmlns:xsd="http://www.w3.org/2001/XMLSchema" xmlns:xs="http://www.w3.org/2001/XMLSchema" xmlns:p="http://schemas.microsoft.com/office/2006/metadata/properties" xmlns:ns2="fc689b9d-02f9-4ada-a19c-5dffbb4560d9" targetNamespace="http://schemas.microsoft.com/office/2006/metadata/properties" ma:root="true" ma:fieldsID="97a143173513898fbcc9171de99e2d19" ns2:_="">
    <xsd:import namespace="fc689b9d-02f9-4ada-a19c-5dffbb4560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689b9d-02f9-4ada-a19c-5dffbb4560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75DFCE-C6AA-4C5C-8372-2C9247C3EB0D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fc689b9d-02f9-4ada-a19c-5dffbb4560d9"/>
    <ds:schemaRef ds:uri="http://purl.org/dc/terms/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462FDB-4FE9-40C9-848D-6F47B3A851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E681AB-40F1-4644-8BC8-14DFA5C5E0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689b9d-02f9-4ada-a19c-5dffbb4560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924</Words>
  <Application>Microsoft Office PowerPoint</Application>
  <PresentationFormat>Widescreen</PresentationFormat>
  <Paragraphs>89</Paragraphs>
  <Slides>14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Team 23 Final Project Presentation- Cryptography </vt:lpstr>
      <vt:lpstr>Overview</vt:lpstr>
      <vt:lpstr>Background</vt:lpstr>
      <vt:lpstr>Cryptography in Engineering</vt:lpstr>
      <vt:lpstr>Cryptography in Engineering (Continued)</vt:lpstr>
      <vt:lpstr>Encryption </vt:lpstr>
      <vt:lpstr>Decryption </vt:lpstr>
      <vt:lpstr>PowerPoint Presentation</vt:lpstr>
      <vt:lpstr>Modern Encryption</vt:lpstr>
      <vt:lpstr>AES &amp; Linear Algebra</vt:lpstr>
      <vt:lpstr>AES &amp; Linear Algebra: Mix Columns</vt:lpstr>
      <vt:lpstr>Conclusion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Angel Eckardt</cp:lastModifiedBy>
  <cp:revision>4</cp:revision>
  <dcterms:created xsi:type="dcterms:W3CDTF">2023-11-15T20:30:07Z</dcterms:created>
  <dcterms:modified xsi:type="dcterms:W3CDTF">2024-12-03T02:43:51Z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0x010100B909E3C41C67A1458DC3A966E9FA9E79</vt:lpwstr>
  </property>
</Properties>
</file>